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2" autoAdjust="0"/>
    <p:restoredTop sz="94660"/>
  </p:normalViewPr>
  <p:slideViewPr>
    <p:cSldViewPr>
      <p:cViewPr varScale="1">
        <p:scale>
          <a:sx n="46" d="100"/>
          <a:sy n="46" d="100"/>
        </p:scale>
        <p:origin x="228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9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.w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4" b="33180"/>
          <a:stretch/>
        </p:blipFill>
        <p:spPr>
          <a:xfrm>
            <a:off x="4005064" y="169140"/>
            <a:ext cx="2269541" cy="647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072" y="8604448"/>
            <a:ext cx="2269541" cy="34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042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5A3B2-ECB7-444B-A4F3-630CC6934C7A}" type="datetimeFigureOut">
              <a:rPr lang="en-GB" smtClean="0"/>
              <a:t>20/10/2021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45722-6A61-409D-B3F7-33B2401E10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2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45722-6A61-409D-B3F7-33B2401E103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250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8D0A6AE-A12E-42C8-ABB1-D7BE5050040F}" type="slidenum">
              <a:rPr lang="en-US" sz="1200" smtClean="0"/>
              <a:pPr eaLnBrk="1" hangingPunct="1"/>
              <a:t>2</a:t>
            </a:fld>
            <a:endParaRPr lang="en-US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32DD9FD-711D-4C8B-BC10-CC5968FBCA03}" type="slidenum">
              <a:rPr lang="en-US" sz="1200" smtClean="0"/>
              <a:pPr eaLnBrk="1" hangingPunct="1"/>
              <a:t>7</a:t>
            </a:fld>
            <a:endParaRPr lang="en-US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/>
              <a:t>Tell the group the story behind the image</a:t>
            </a:r>
          </a:p>
          <a:p>
            <a:pPr eaLnBrk="1" hangingPunct="1"/>
            <a:r>
              <a:rPr lang="en-GB"/>
              <a:t>Encourage young people to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9791072-0E37-4C30-BA7F-0301D9447F6B}" type="slidenum">
              <a:rPr lang="en-US" sz="1200" smtClean="0"/>
              <a:pPr eaLnBrk="1" hangingPunct="1"/>
              <a:t>8</a:t>
            </a:fld>
            <a:endParaRPr lang="en-US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GB"/>
              <a:t>Picture taken from a street in Leeds</a:t>
            </a:r>
          </a:p>
          <a:p>
            <a:pPr eaLnBrk="1" hangingPunct="1">
              <a:buFontTx/>
              <a:buChar char="•"/>
            </a:pPr>
            <a:r>
              <a:rPr lang="en-GB"/>
              <a:t>What do you think when you see this picture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/>
              <a:t>Low level anti-social behaviour</a:t>
            </a:r>
          </a:p>
          <a:p>
            <a:pPr eaLnBrk="1" hangingPunct="1"/>
            <a:r>
              <a:rPr lang="en-GB"/>
              <a:t>Social networking – important not to rely on this as a way of the Police getting vital information – they still need information from people to help them catch the people responsible.</a:t>
            </a:r>
          </a:p>
          <a:p>
            <a:pPr eaLnBrk="1" hangingPunct="1"/>
            <a:r>
              <a:rPr lang="en-GB"/>
              <a:t>The lad survived – what could have been the potential consequences of him jumping from the window?</a:t>
            </a:r>
          </a:p>
          <a:p>
            <a:pPr eaLnBrk="1" hangingPunct="1"/>
            <a:r>
              <a:rPr lang="en-GB"/>
              <a:t>Why do you think that his Mum didn’t jump?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02F556D-7D4F-4A38-98C9-DBF45AD1E69D}" type="slidenum">
              <a:rPr lang="en-US" sz="1200" smtClean="0"/>
              <a:pPr eaLnBrk="1" hangingPunct="1"/>
              <a:t>15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6" y="1484784"/>
            <a:ext cx="3995904" cy="2115667"/>
          </a:xfrm>
        </p:spPr>
        <p:txBody>
          <a:bodyPr anchor="b">
            <a:normAutofit/>
          </a:bodyPr>
          <a:lstStyle>
            <a:lvl1pPr algn="r">
              <a:defRPr sz="36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016" y="3886200"/>
            <a:ext cx="3995904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6714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467544" cy="68671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4" b="33180"/>
          <a:stretch/>
        </p:blipFill>
        <p:spPr>
          <a:xfrm>
            <a:off x="6372199" y="169140"/>
            <a:ext cx="2269541" cy="6473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8" y="6333591"/>
            <a:ext cx="2269541" cy="34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8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513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65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78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468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008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67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62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6" y="1484784"/>
            <a:ext cx="3995904" cy="2115667"/>
          </a:xfrm>
        </p:spPr>
        <p:txBody>
          <a:bodyPr anchor="b">
            <a:normAutofit/>
          </a:bodyPr>
          <a:lstStyle>
            <a:lvl1pPr algn="r">
              <a:defRPr sz="36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016" y="3886200"/>
            <a:ext cx="3995904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" y="-784"/>
            <a:ext cx="4572523" cy="686792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467544" cy="68671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4" b="33180"/>
          <a:stretch/>
        </p:blipFill>
        <p:spPr>
          <a:xfrm>
            <a:off x="6372199" y="169140"/>
            <a:ext cx="2269541" cy="6473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8" y="6333591"/>
            <a:ext cx="2269541" cy="34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2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Fire Appli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6" y="1484784"/>
            <a:ext cx="3995904" cy="2115667"/>
          </a:xfrm>
        </p:spPr>
        <p:txBody>
          <a:bodyPr anchor="b">
            <a:normAutofit/>
          </a:bodyPr>
          <a:lstStyle>
            <a:lvl1pPr algn="r">
              <a:defRPr sz="36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016" y="3886200"/>
            <a:ext cx="3995904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6714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467544" cy="68671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4" b="33180"/>
          <a:stretch/>
        </p:blipFill>
        <p:spPr>
          <a:xfrm>
            <a:off x="6372199" y="169140"/>
            <a:ext cx="2269541" cy="6473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8" y="6333591"/>
            <a:ext cx="2269541" cy="34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6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Firefigh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6" y="1484784"/>
            <a:ext cx="3995904" cy="2115667"/>
          </a:xfrm>
        </p:spPr>
        <p:txBody>
          <a:bodyPr anchor="b">
            <a:normAutofit/>
          </a:bodyPr>
          <a:lstStyle>
            <a:lvl1pPr algn="r">
              <a:defRPr sz="36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016" y="3886200"/>
            <a:ext cx="3995904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" y="0"/>
            <a:ext cx="4559856" cy="686714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467544" cy="68671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4" b="33180"/>
          <a:stretch/>
        </p:blipFill>
        <p:spPr>
          <a:xfrm>
            <a:off x="6372199" y="169140"/>
            <a:ext cx="2269541" cy="6473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8" y="6333591"/>
            <a:ext cx="2269541" cy="34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Masc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6" y="1484784"/>
            <a:ext cx="3995904" cy="2115667"/>
          </a:xfrm>
        </p:spPr>
        <p:txBody>
          <a:bodyPr anchor="b">
            <a:normAutofit/>
          </a:bodyPr>
          <a:lstStyle>
            <a:lvl1pPr algn="r">
              <a:defRPr sz="36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016" y="3886200"/>
            <a:ext cx="3995904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" y="0"/>
            <a:ext cx="4572001" cy="686714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467544" cy="68671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4" b="33180"/>
          <a:stretch/>
        </p:blipFill>
        <p:spPr>
          <a:xfrm>
            <a:off x="6372199" y="169140"/>
            <a:ext cx="2269541" cy="6473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8" y="6333591"/>
            <a:ext cx="2269541" cy="34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2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Pan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6" y="1484784"/>
            <a:ext cx="3995904" cy="2115667"/>
          </a:xfrm>
        </p:spPr>
        <p:txBody>
          <a:bodyPr anchor="b">
            <a:normAutofit/>
          </a:bodyPr>
          <a:lstStyle>
            <a:lvl1pPr algn="r">
              <a:defRPr sz="36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016" y="3886200"/>
            <a:ext cx="3995904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" y="0"/>
            <a:ext cx="4553799" cy="685802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467544" cy="68671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4" b="33180"/>
          <a:stretch/>
        </p:blipFill>
        <p:spPr>
          <a:xfrm>
            <a:off x="6372199" y="169140"/>
            <a:ext cx="2269541" cy="6473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8" y="6333591"/>
            <a:ext cx="2269541" cy="34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0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01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5" y="3921075"/>
            <a:ext cx="8280920" cy="2028205"/>
          </a:xfrm>
        </p:spPr>
        <p:txBody>
          <a:bodyPr anchor="t">
            <a:normAutofit/>
          </a:bodyPr>
          <a:lstStyle>
            <a:lvl1pPr algn="l">
              <a:defRPr sz="3600" b="1" cap="none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5" y="2420888"/>
            <a:ext cx="828092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366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53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34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4" b="33180"/>
          <a:stretch/>
        </p:blipFill>
        <p:spPr>
          <a:xfrm>
            <a:off x="6372199" y="6093296"/>
            <a:ext cx="2269541" cy="64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35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60" r:id="rId4"/>
    <p:sldLayoutId id="2147483661" r:id="rId5"/>
    <p:sldLayoutId id="2147483662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Century Gothic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ynews.co.uk/" TargetMode="External"/><Relationship Id="rId2" Type="http://schemas.openxmlformats.org/officeDocument/2006/relationships/hyperlink" Target="http://www.westyorksfire.gov.uk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Fireworks and Bonfires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Y9</a:t>
            </a:r>
          </a:p>
        </p:txBody>
      </p:sp>
    </p:spTree>
    <p:extLst>
      <p:ext uri="{BB962C8B-B14F-4D97-AF65-F5344CB8AC3E}">
        <p14:creationId xmlns:p14="http://schemas.microsoft.com/office/powerpoint/2010/main" val="219739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Phil 00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2388" y="0"/>
            <a:ext cx="9196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14375" y="5500688"/>
            <a:ext cx="7743825" cy="10715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3600" b="1" i="1" kern="0" dirty="0">
                <a:solidFill>
                  <a:srgbClr val="0A396D"/>
                </a:solidFill>
                <a:latin typeface="Arial" charset="0"/>
                <a:ea typeface="+mj-ea"/>
                <a:cs typeface="+mj-cs"/>
              </a:rPr>
              <a:t>How much does this cost the community?</a:t>
            </a:r>
          </a:p>
        </p:txBody>
      </p:sp>
    </p:spTree>
    <p:extLst>
      <p:ext uri="{BB962C8B-B14F-4D97-AF65-F5344CB8AC3E}">
        <p14:creationId xmlns:p14="http://schemas.microsoft.com/office/powerpoint/2010/main" val="43231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a post box 00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609389"/>
            <a:ext cx="8343835" cy="613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214563" y="0"/>
            <a:ext cx="5243512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3600" b="1" i="1" kern="0" dirty="0">
                <a:solidFill>
                  <a:srgbClr val="0A396D"/>
                </a:solidFill>
                <a:latin typeface="Arial" charset="0"/>
                <a:ea typeface="+mj-ea"/>
                <a:cs typeface="+mj-cs"/>
              </a:rPr>
              <a:t>Normal life disrupted…</a:t>
            </a:r>
          </a:p>
        </p:txBody>
      </p:sp>
    </p:spTree>
    <p:extLst>
      <p:ext uri="{BB962C8B-B14F-4D97-AF65-F5344CB8AC3E}">
        <p14:creationId xmlns:p14="http://schemas.microsoft.com/office/powerpoint/2010/main" val="320947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Bonfire 01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4" t="14947" r="877" b="4873"/>
          <a:stretch/>
        </p:blipFill>
        <p:spPr bwMode="auto">
          <a:xfrm>
            <a:off x="157018" y="661987"/>
            <a:ext cx="8903856" cy="611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471738" y="0"/>
            <a:ext cx="4457700" cy="661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3600" b="1" i="1" kern="0" dirty="0">
                <a:solidFill>
                  <a:srgbClr val="0A396D"/>
                </a:solidFill>
                <a:latin typeface="Arial" charset="0"/>
                <a:ea typeface="+mj-ea"/>
                <a:cs typeface="+mj-cs"/>
              </a:rPr>
              <a:t>Spot the hazards…</a:t>
            </a:r>
          </a:p>
        </p:txBody>
      </p:sp>
    </p:spTree>
    <p:extLst>
      <p:ext uri="{BB962C8B-B14F-4D97-AF65-F5344CB8AC3E}">
        <p14:creationId xmlns:p14="http://schemas.microsoft.com/office/powerpoint/2010/main" val="42913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Car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6431" y="260648"/>
            <a:ext cx="8808444" cy="648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143000" y="5840413"/>
            <a:ext cx="7029450" cy="803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3600" b="1" i="1" kern="0">
                <a:solidFill>
                  <a:srgbClr val="0A396D"/>
                </a:solidFill>
                <a:latin typeface="Arial" charset="0"/>
                <a:ea typeface="+mj-ea"/>
                <a:cs typeface="+mj-cs"/>
              </a:rPr>
              <a:t>Firework fight? A joke? Arson?</a:t>
            </a:r>
            <a:endParaRPr lang="en-GB" sz="3600" b="1" i="1" kern="0" dirty="0">
              <a:solidFill>
                <a:srgbClr val="0A396D"/>
              </a:solidFill>
              <a:latin typeface="Arial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2724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Burnt door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74"/>
          <a:stretch/>
        </p:blipFill>
        <p:spPr bwMode="auto">
          <a:xfrm>
            <a:off x="0" y="1"/>
            <a:ext cx="5851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7"/>
          <p:cNvSpPr txBox="1">
            <a:spLocks noChangeArrowheads="1"/>
          </p:cNvSpPr>
          <p:nvPr/>
        </p:nvSpPr>
        <p:spPr bwMode="auto">
          <a:xfrm>
            <a:off x="6286500" y="214313"/>
            <a:ext cx="2500313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sz="3200" b="1" i="1">
                <a:solidFill>
                  <a:srgbClr val="0A396D"/>
                </a:solidFill>
                <a:latin typeface="Arial" charset="0"/>
              </a:rPr>
              <a:t>Firework thrown through a letterbox</a:t>
            </a:r>
          </a:p>
        </p:txBody>
      </p:sp>
    </p:spTree>
    <p:extLst>
      <p:ext uri="{BB962C8B-B14F-4D97-AF65-F5344CB8AC3E}">
        <p14:creationId xmlns:p14="http://schemas.microsoft.com/office/powerpoint/2010/main" val="418127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412875"/>
            <a:ext cx="7989888" cy="647700"/>
          </a:xfrm>
        </p:spPr>
        <p:txBody>
          <a:bodyPr/>
          <a:lstStyle/>
          <a:p>
            <a:pPr algn="l" eaLnBrk="1" hangingPunct="1"/>
            <a:r>
              <a:rPr lang="en-GB" sz="3200" b="1" i="1">
                <a:solidFill>
                  <a:srgbClr val="0A396D"/>
                </a:solidFill>
                <a:latin typeface="Arial" charset="0"/>
              </a:rPr>
              <a:t>Anti-social behaviour…..an example</a:t>
            </a:r>
          </a:p>
        </p:txBody>
      </p:sp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1166813" y="2225675"/>
            <a:ext cx="6500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GB"/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1023938" y="2571750"/>
            <a:ext cx="743585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dirty="0">
                <a:latin typeface="Arial" charset="0"/>
              </a:rPr>
              <a:t> Bullies target </a:t>
            </a:r>
            <a:r>
              <a:rPr lang="en-GB" dirty="0" err="1">
                <a:latin typeface="Arial" charset="0"/>
              </a:rPr>
              <a:t>Raum</a:t>
            </a:r>
            <a:r>
              <a:rPr lang="en-GB" dirty="0">
                <a:latin typeface="Arial" charset="0"/>
              </a:rPr>
              <a:t> Fox, age17, for his choice of clothing and his spotty complexion</a:t>
            </a:r>
          </a:p>
          <a:p>
            <a:pPr eaLnBrk="1" hangingPunct="1"/>
            <a:endParaRPr lang="en-GB" dirty="0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en-GB" dirty="0">
                <a:latin typeface="Arial" charset="0"/>
              </a:rPr>
              <a:t> The bullies are well known to those in the   community</a:t>
            </a:r>
          </a:p>
          <a:p>
            <a:pPr eaLnBrk="1" hangingPunct="1"/>
            <a:endParaRPr lang="en-GB" dirty="0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en-GB" dirty="0">
                <a:latin typeface="Arial" charset="0"/>
              </a:rPr>
              <a:t> It’s Bonfire time and they decide to…….</a:t>
            </a:r>
          </a:p>
          <a:p>
            <a:pPr eaLnBrk="1" hangingPunct="1">
              <a:buFontTx/>
              <a:buChar char="•"/>
            </a:pPr>
            <a:endParaRPr lang="en-GB" dirty="0">
              <a:solidFill>
                <a:schemeClr val="bg2"/>
              </a:solidFill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en-GB" dirty="0">
              <a:solidFill>
                <a:srgbClr val="0A396D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30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0" y="0"/>
            <a:ext cx="9324975" cy="70294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2" name="Murder Probe After Mum Dies In Firework Blaze- YouTube_WMV V9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274365"/>
            <a:ext cx="864096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5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41438"/>
            <a:ext cx="7772400" cy="935037"/>
          </a:xfrm>
        </p:spPr>
        <p:txBody>
          <a:bodyPr/>
          <a:lstStyle/>
          <a:p>
            <a:pPr algn="l"/>
            <a:r>
              <a:rPr lang="en-GB" sz="3600" b="1" i="1">
                <a:solidFill>
                  <a:srgbClr val="0A396D"/>
                </a:solidFill>
                <a:latin typeface="Arial" charset="0"/>
              </a:rPr>
              <a:t>The consequences…..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492375"/>
            <a:ext cx="7772400" cy="3603625"/>
          </a:xfrm>
        </p:spPr>
        <p:txBody>
          <a:bodyPr/>
          <a:lstStyle/>
          <a:p>
            <a:r>
              <a:rPr lang="en-GB" sz="2400" dirty="0" err="1">
                <a:solidFill>
                  <a:schemeClr val="tx1"/>
                </a:solidFill>
                <a:latin typeface="Arial" charset="0"/>
              </a:rPr>
              <a:t>Raum</a:t>
            </a:r>
            <a:r>
              <a:rPr lang="en-GB" sz="2400" dirty="0">
                <a:solidFill>
                  <a:schemeClr val="tx1"/>
                </a:solidFill>
                <a:latin typeface="Arial" charset="0"/>
              </a:rPr>
              <a:t> was left without his mother</a:t>
            </a:r>
          </a:p>
          <a:p>
            <a:r>
              <a:rPr lang="en-GB" sz="2400" dirty="0">
                <a:solidFill>
                  <a:schemeClr val="tx1"/>
                </a:solidFill>
                <a:latin typeface="Arial" charset="0"/>
              </a:rPr>
              <a:t>The community had had enough</a:t>
            </a:r>
          </a:p>
          <a:p>
            <a:r>
              <a:rPr lang="en-GB" sz="2400" dirty="0">
                <a:solidFill>
                  <a:schemeClr val="tx1"/>
                </a:solidFill>
                <a:latin typeface="Arial" charset="0"/>
              </a:rPr>
              <a:t>It was on social networking sites who the culprits were</a:t>
            </a:r>
          </a:p>
          <a:p>
            <a:r>
              <a:rPr lang="en-GB" sz="2400" dirty="0">
                <a:solidFill>
                  <a:schemeClr val="tx1"/>
                </a:solidFill>
                <a:latin typeface="Arial" charset="0"/>
              </a:rPr>
              <a:t>It was easy for the Police to track down the culprits</a:t>
            </a:r>
          </a:p>
          <a:p>
            <a:r>
              <a:rPr lang="en-GB" sz="2400" dirty="0">
                <a:solidFill>
                  <a:schemeClr val="tx1"/>
                </a:solidFill>
                <a:latin typeface="Arial" charset="0"/>
              </a:rPr>
              <a:t>Three teenagers were jailed</a:t>
            </a:r>
          </a:p>
          <a:p>
            <a:endParaRPr lang="en-GB" sz="2400" dirty="0">
              <a:solidFill>
                <a:schemeClr val="bg2"/>
              </a:solidFill>
              <a:latin typeface="Arial" charset="0"/>
            </a:endParaRPr>
          </a:p>
          <a:p>
            <a:endParaRPr lang="en-GB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66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" name="Picture 5" descr="Guardian stor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0"/>
            <a:ext cx="4919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43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484313"/>
            <a:ext cx="7772400" cy="649287"/>
          </a:xfrm>
        </p:spPr>
        <p:txBody>
          <a:bodyPr/>
          <a:lstStyle/>
          <a:p>
            <a:pPr algn="l"/>
            <a:r>
              <a:rPr lang="en-GB" sz="3600" b="1" i="1">
                <a:solidFill>
                  <a:srgbClr val="0A396D"/>
                </a:solidFill>
                <a:latin typeface="Arial" charset="0"/>
              </a:rPr>
              <a:t>What do you think?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349500"/>
            <a:ext cx="7772400" cy="3746500"/>
          </a:xfrm>
        </p:spPr>
        <p:txBody>
          <a:bodyPr/>
          <a:lstStyle/>
          <a:p>
            <a:r>
              <a:rPr lang="en-GB" sz="2400" dirty="0">
                <a:solidFill>
                  <a:schemeClr val="tx1"/>
                </a:solidFill>
                <a:latin typeface="Arial" charset="0"/>
              </a:rPr>
              <a:t>Did they intend to kill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</a:rPr>
              <a:t>Raum</a:t>
            </a:r>
            <a:r>
              <a:rPr lang="en-GB" sz="2400" dirty="0">
                <a:solidFill>
                  <a:schemeClr val="tx1"/>
                </a:solidFill>
                <a:latin typeface="Arial" charset="0"/>
              </a:rPr>
              <a:t>?</a:t>
            </a:r>
          </a:p>
          <a:p>
            <a:pPr>
              <a:buFontTx/>
              <a:buNone/>
            </a:pPr>
            <a:endParaRPr lang="en-GB" sz="2400" dirty="0">
              <a:solidFill>
                <a:schemeClr val="tx1"/>
              </a:solidFill>
              <a:latin typeface="Arial" charset="0"/>
            </a:endParaRPr>
          </a:p>
          <a:p>
            <a:r>
              <a:rPr lang="en-GB" sz="2400" dirty="0">
                <a:solidFill>
                  <a:schemeClr val="tx1"/>
                </a:solidFill>
                <a:latin typeface="Arial" charset="0"/>
              </a:rPr>
              <a:t>Did they intend to kill his Mum?</a:t>
            </a:r>
          </a:p>
          <a:p>
            <a:pPr>
              <a:buFontTx/>
              <a:buNone/>
            </a:pPr>
            <a:endParaRPr lang="en-GB" sz="2400" dirty="0">
              <a:solidFill>
                <a:schemeClr val="tx1"/>
              </a:solidFill>
              <a:latin typeface="Arial" charset="0"/>
            </a:endParaRPr>
          </a:p>
          <a:p>
            <a:r>
              <a:rPr lang="en-GB" sz="2400" dirty="0">
                <a:solidFill>
                  <a:schemeClr val="tx1"/>
                </a:solidFill>
                <a:latin typeface="Arial" charset="0"/>
              </a:rPr>
              <a:t>What were their intentions?</a:t>
            </a:r>
          </a:p>
          <a:p>
            <a:pPr>
              <a:buFontTx/>
              <a:buNone/>
            </a:pPr>
            <a:endParaRPr lang="en-GB" sz="2400" dirty="0">
              <a:solidFill>
                <a:schemeClr val="tx1"/>
              </a:solidFill>
              <a:latin typeface="Arial" charset="0"/>
            </a:endParaRPr>
          </a:p>
          <a:p>
            <a:r>
              <a:rPr lang="en-GB" sz="2400" dirty="0">
                <a:solidFill>
                  <a:schemeClr val="tx1"/>
                </a:solidFill>
                <a:latin typeface="Arial" charset="0"/>
              </a:rPr>
              <a:t>Do you think the sentences were fair?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413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900113" y="1844675"/>
            <a:ext cx="7100887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3600" b="1" dirty="0">
              <a:solidFill>
                <a:srgbClr val="0A396D"/>
              </a:solidFill>
              <a:latin typeface="Arial" charset="0"/>
            </a:endParaRPr>
          </a:p>
          <a:p>
            <a:r>
              <a:rPr lang="en-GB" sz="3600" b="1" i="1" dirty="0">
                <a:solidFill>
                  <a:srgbClr val="0A396D"/>
                </a:solidFill>
                <a:latin typeface="Arial" charset="0"/>
              </a:rPr>
              <a:t>AIMS</a:t>
            </a:r>
            <a:r>
              <a:rPr lang="en-GB" b="1" i="1" dirty="0">
                <a:solidFill>
                  <a:srgbClr val="0A396D"/>
                </a:solidFill>
                <a:latin typeface="Arial" charset="0"/>
              </a:rPr>
              <a:t> </a:t>
            </a:r>
          </a:p>
          <a:p>
            <a:r>
              <a:rPr lang="en-GB" sz="2000" i="1" dirty="0">
                <a:latin typeface="Arial" charset="0"/>
              </a:rPr>
              <a:t>To raise awareness of issues and consequences relating to anti-social behaviour around  the bonfire period</a:t>
            </a:r>
            <a:endParaRPr lang="en-US" sz="2000" b="1" dirty="0">
              <a:latin typeface="Arial" charset="0"/>
            </a:endParaRPr>
          </a:p>
          <a:p>
            <a:endParaRPr lang="en-US" sz="2000" b="1" dirty="0">
              <a:solidFill>
                <a:schemeClr val="bg2"/>
              </a:solidFill>
              <a:latin typeface="Arial" charset="0"/>
            </a:endParaRPr>
          </a:p>
          <a:p>
            <a:endParaRPr lang="en-US" sz="2000" b="1" dirty="0">
              <a:solidFill>
                <a:srgbClr val="0A396D"/>
              </a:solidFill>
              <a:latin typeface="Arial" charset="0"/>
            </a:endParaRPr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827088" y="3860800"/>
            <a:ext cx="799306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GB" sz="2000" i="1" dirty="0">
                <a:latin typeface="Arial" charset="0"/>
              </a:rPr>
              <a:t>To state the issues arising from anti-social behaviour </a:t>
            </a:r>
          </a:p>
          <a:p>
            <a:pPr eaLnBrk="1" hangingPunct="1">
              <a:buFont typeface="Arial" charset="0"/>
              <a:buChar char="•"/>
            </a:pPr>
            <a:r>
              <a:rPr lang="en-GB" sz="2000" i="1" dirty="0">
                <a:latin typeface="Arial" charset="0"/>
              </a:rPr>
              <a:t>To identify the risks of  death or injury due to anti-social behaviour</a:t>
            </a:r>
          </a:p>
          <a:p>
            <a:pPr eaLnBrk="1" hangingPunct="1">
              <a:buFont typeface="Arial" charset="0"/>
              <a:buChar char="•"/>
            </a:pPr>
            <a:r>
              <a:rPr lang="en-GB" sz="2000" i="1" dirty="0">
                <a:latin typeface="Arial" charset="0"/>
              </a:rPr>
              <a:t>To identify the consequences of misusing fireworks</a:t>
            </a:r>
          </a:p>
          <a:p>
            <a:pPr eaLnBrk="1" hangingPunct="1">
              <a:buFont typeface="Arial" charset="0"/>
              <a:buChar char="•"/>
            </a:pPr>
            <a:r>
              <a:rPr lang="en-GB" sz="2000" i="1" dirty="0">
                <a:latin typeface="Arial" charset="0"/>
              </a:rPr>
              <a:t>To analyse the possible impact upon local communities</a:t>
            </a:r>
            <a:r>
              <a:rPr lang="en-GB" i="1" dirty="0"/>
              <a:t>	</a:t>
            </a:r>
            <a:endParaRPr lang="en-US" i="1" dirty="0"/>
          </a:p>
        </p:txBody>
      </p:sp>
      <p:sp>
        <p:nvSpPr>
          <p:cNvPr id="3076" name="Text Box 7"/>
          <p:cNvSpPr txBox="1">
            <a:spLocks noChangeArrowheads="1"/>
          </p:cNvSpPr>
          <p:nvPr/>
        </p:nvSpPr>
        <p:spPr bwMode="auto">
          <a:xfrm>
            <a:off x="827088" y="3284538"/>
            <a:ext cx="434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A396D"/>
                </a:solidFill>
                <a:latin typeface="Arial" charset="0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417237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57338"/>
            <a:ext cx="7772400" cy="719137"/>
          </a:xfrm>
        </p:spPr>
        <p:txBody>
          <a:bodyPr/>
          <a:lstStyle/>
          <a:p>
            <a:pPr algn="l"/>
            <a:r>
              <a:rPr lang="en-GB" sz="2800" b="1" i="1">
                <a:solidFill>
                  <a:srgbClr val="0A396D"/>
                </a:solidFill>
                <a:latin typeface="Arial" charset="0"/>
              </a:rPr>
              <a:t>For further advice/information: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565400"/>
            <a:ext cx="7772400" cy="3530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GB">
                <a:solidFill>
                  <a:srgbClr val="0A396D"/>
                </a:solidFill>
                <a:latin typeface="Arial" charset="0"/>
                <a:hlinkClick r:id="rId2"/>
              </a:rPr>
              <a:t>www.westyorksfire.gov.uk</a:t>
            </a:r>
            <a:endParaRPr lang="en-GB">
              <a:solidFill>
                <a:srgbClr val="0A396D"/>
              </a:solidFill>
              <a:latin typeface="Arial" charset="0"/>
            </a:endParaRPr>
          </a:p>
          <a:p>
            <a:pPr algn="ctr">
              <a:buFontTx/>
              <a:buNone/>
            </a:pPr>
            <a:endParaRPr lang="en-GB">
              <a:solidFill>
                <a:srgbClr val="0A396D"/>
              </a:solidFill>
              <a:latin typeface="Arial" charset="0"/>
            </a:endParaRPr>
          </a:p>
          <a:p>
            <a:pPr>
              <a:buFontTx/>
              <a:buNone/>
            </a:pPr>
            <a:r>
              <a:rPr lang="en-GB" sz="2800" b="1" i="1">
                <a:solidFill>
                  <a:srgbClr val="0A396D"/>
                </a:solidFill>
                <a:latin typeface="Arial" charset="0"/>
              </a:rPr>
              <a:t>To see any of the clips visit:</a:t>
            </a:r>
          </a:p>
          <a:p>
            <a:pPr algn="ctr">
              <a:buFontTx/>
              <a:buNone/>
            </a:pPr>
            <a:r>
              <a:rPr lang="en-GB">
                <a:solidFill>
                  <a:srgbClr val="0A396D"/>
                </a:solidFill>
                <a:latin typeface="Arial" charset="0"/>
                <a:hlinkClick r:id="rId3"/>
              </a:rPr>
              <a:t>www.skynews.co.uk</a:t>
            </a:r>
            <a:endParaRPr lang="en-GB">
              <a:solidFill>
                <a:srgbClr val="0A396D"/>
              </a:solidFill>
              <a:latin typeface="Arial" charset="0"/>
            </a:endParaRPr>
          </a:p>
          <a:p>
            <a:pPr algn="ctr">
              <a:buFontTx/>
              <a:buNone/>
            </a:pPr>
            <a:endParaRPr lang="en-GB">
              <a:solidFill>
                <a:srgbClr val="0A396D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87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412875"/>
            <a:ext cx="7772400" cy="936625"/>
          </a:xfrm>
        </p:spPr>
        <p:txBody>
          <a:bodyPr/>
          <a:lstStyle/>
          <a:p>
            <a:pPr eaLnBrk="1" hangingPunct="1"/>
            <a:r>
              <a:rPr lang="en-GB" sz="3600" b="1" i="1">
                <a:solidFill>
                  <a:srgbClr val="0A396D"/>
                </a:solidFill>
                <a:latin typeface="Arial" charset="0"/>
              </a:rPr>
              <a:t>Anti-social behaviour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565400"/>
            <a:ext cx="7772400" cy="35306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GB" dirty="0">
              <a:solidFill>
                <a:schemeClr val="bg2"/>
              </a:solidFill>
              <a:latin typeface="Arial" charset="0"/>
            </a:endParaRPr>
          </a:p>
          <a:p>
            <a:pPr algn="ctr" eaLnBrk="1" hangingPunct="1">
              <a:buFontTx/>
              <a:buNone/>
            </a:pPr>
            <a:r>
              <a:rPr lang="en-GB" b="1" dirty="0">
                <a:solidFill>
                  <a:schemeClr val="tx1"/>
                </a:solidFill>
                <a:latin typeface="Arial" charset="0"/>
              </a:rPr>
              <a:t>What is anti-social behaviour???</a:t>
            </a:r>
          </a:p>
          <a:p>
            <a:pPr eaLnBrk="1" hangingPunct="1">
              <a:buFontTx/>
              <a:buNone/>
            </a:pPr>
            <a:endParaRPr lang="en-GB" b="1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05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06500"/>
            <a:ext cx="7989888" cy="1143000"/>
          </a:xfrm>
        </p:spPr>
        <p:txBody>
          <a:bodyPr/>
          <a:lstStyle/>
          <a:p>
            <a:r>
              <a:rPr lang="en-GB" sz="3600" b="1" i="1">
                <a:solidFill>
                  <a:srgbClr val="0A396D"/>
                </a:solidFill>
                <a:latin typeface="Arial" charset="0"/>
              </a:rPr>
              <a:t>Example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997200"/>
            <a:ext cx="7772400" cy="3098800"/>
          </a:xfrm>
        </p:spPr>
        <p:txBody>
          <a:bodyPr/>
          <a:lstStyle/>
          <a:p>
            <a:pPr>
              <a:buFontTx/>
              <a:buNone/>
            </a:pPr>
            <a:r>
              <a:rPr lang="en-GB" dirty="0">
                <a:solidFill>
                  <a:srgbClr val="0A396D"/>
                </a:solidFill>
                <a:latin typeface="Arial" charset="0"/>
              </a:rPr>
              <a:t>	</a:t>
            </a:r>
            <a:r>
              <a:rPr lang="en-GB" sz="2400" b="1" dirty="0">
                <a:solidFill>
                  <a:schemeClr val="tx1"/>
                </a:solidFill>
                <a:latin typeface="Arial" charset="0"/>
              </a:rPr>
              <a:t>This is the moment a thug is caught on camera hurling an industrial firework into a small off-license</a:t>
            </a:r>
          </a:p>
        </p:txBody>
      </p:sp>
    </p:spTree>
    <p:extLst>
      <p:ext uri="{BB962C8B-B14F-4D97-AF65-F5344CB8AC3E}">
        <p14:creationId xmlns:p14="http://schemas.microsoft.com/office/powerpoint/2010/main" val="34695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0" y="0"/>
            <a:ext cx="9324975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2" name="Man dressed in Scream mask throws firework into shop_WMV V9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3811" y="402248"/>
            <a:ext cx="8137351" cy="610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5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68413"/>
            <a:ext cx="7772400" cy="1081087"/>
          </a:xfrm>
        </p:spPr>
        <p:txBody>
          <a:bodyPr/>
          <a:lstStyle/>
          <a:p>
            <a:pPr algn="l" eaLnBrk="1" hangingPunct="1"/>
            <a:r>
              <a:rPr lang="en-GB" sz="3600" b="1" i="1">
                <a:solidFill>
                  <a:srgbClr val="0A396D"/>
                </a:solidFill>
                <a:latin typeface="Arial" charset="0"/>
              </a:rPr>
              <a:t>Awareness of others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636838"/>
            <a:ext cx="7772400" cy="3459162"/>
          </a:xfrm>
        </p:spPr>
        <p:txBody>
          <a:bodyPr/>
          <a:lstStyle/>
          <a:p>
            <a:pPr eaLnBrk="1" hangingPunct="1"/>
            <a:r>
              <a:rPr lang="en-GB" sz="2400" dirty="0">
                <a:solidFill>
                  <a:schemeClr val="tx1"/>
                </a:solidFill>
                <a:latin typeface="Arial" charset="0"/>
              </a:rPr>
              <a:t>Bonfire night is a peak time for anti-social behaviour</a:t>
            </a:r>
          </a:p>
          <a:p>
            <a:pPr eaLnBrk="1" hangingPunct="1">
              <a:buFontTx/>
              <a:buNone/>
            </a:pPr>
            <a:endParaRPr lang="en-GB" sz="2400" dirty="0">
              <a:solidFill>
                <a:schemeClr val="tx1"/>
              </a:solidFill>
              <a:latin typeface="Arial" charset="0"/>
            </a:endParaRPr>
          </a:p>
          <a:p>
            <a:pPr eaLnBrk="1" hangingPunct="1"/>
            <a:r>
              <a:rPr lang="en-GB" sz="2400" dirty="0">
                <a:solidFill>
                  <a:schemeClr val="tx1"/>
                </a:solidFill>
                <a:latin typeface="Arial" charset="0"/>
              </a:rPr>
              <a:t>Fireworks are often used to threaten, intimidate and disrupt others</a:t>
            </a:r>
          </a:p>
          <a:p>
            <a:pPr eaLnBrk="1" hangingPunct="1">
              <a:buFontTx/>
              <a:buNone/>
            </a:pPr>
            <a:endParaRPr lang="en-GB" sz="2400" dirty="0">
              <a:solidFill>
                <a:schemeClr val="tx1"/>
              </a:solidFill>
              <a:latin typeface="Arial" charset="0"/>
            </a:endParaRPr>
          </a:p>
          <a:p>
            <a:pPr eaLnBrk="1" hangingPunct="1"/>
            <a:r>
              <a:rPr lang="en-GB" sz="2400" dirty="0">
                <a:solidFill>
                  <a:schemeClr val="tx1"/>
                </a:solidFill>
                <a:latin typeface="Arial" charset="0"/>
              </a:rPr>
              <a:t>Bonfire night should be fun – not an excuse for setting fire to things!</a:t>
            </a:r>
          </a:p>
        </p:txBody>
      </p:sp>
    </p:spTree>
    <p:extLst>
      <p:ext uri="{BB962C8B-B14F-4D97-AF65-F5344CB8AC3E}">
        <p14:creationId xmlns:p14="http://schemas.microsoft.com/office/powerpoint/2010/main" val="10853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ChangeArrowheads="1"/>
          </p:cNvSpPr>
          <p:nvPr/>
        </p:nvSpPr>
        <p:spPr bwMode="auto">
          <a:xfrm>
            <a:off x="1143000" y="1125538"/>
            <a:ext cx="6858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GB" sz="3600" b="1" i="1">
              <a:solidFill>
                <a:srgbClr val="0A396D"/>
              </a:solidFill>
              <a:latin typeface="Arial" charset="0"/>
            </a:endParaRPr>
          </a:p>
        </p:txBody>
      </p:sp>
      <p:sp>
        <p:nvSpPr>
          <p:cNvPr id="12291" name="Text Box 10"/>
          <p:cNvSpPr txBox="1">
            <a:spLocks noChangeArrowheads="1"/>
          </p:cNvSpPr>
          <p:nvPr/>
        </p:nvSpPr>
        <p:spPr bwMode="auto">
          <a:xfrm>
            <a:off x="1143000" y="3068638"/>
            <a:ext cx="53340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  <a:buFont typeface="Times" pitchFamily="1" charset="0"/>
              <a:buChar char="•"/>
            </a:pPr>
            <a:endParaRPr lang="en-US" sz="1400">
              <a:solidFill>
                <a:schemeClr val="bg2"/>
              </a:solidFill>
              <a:latin typeface="Arial" charset="0"/>
            </a:endParaRPr>
          </a:p>
          <a:p>
            <a:pPr eaLnBrk="1" hangingPunct="1">
              <a:lnSpc>
                <a:spcPct val="130000"/>
              </a:lnSpc>
              <a:spcBef>
                <a:spcPct val="50000"/>
              </a:spcBef>
              <a:buFont typeface="Times" pitchFamily="1" charset="0"/>
              <a:buChar char="•"/>
            </a:pPr>
            <a:endParaRPr lang="en-US" sz="1400">
              <a:solidFill>
                <a:schemeClr val="bg2"/>
              </a:solidFill>
              <a:latin typeface="Arial" charset="0"/>
            </a:endParaRPr>
          </a:p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endParaRPr lang="en-US" sz="14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2292" name="Text Box 11"/>
          <p:cNvSpPr txBox="1">
            <a:spLocks noChangeArrowheads="1"/>
          </p:cNvSpPr>
          <p:nvPr/>
        </p:nvSpPr>
        <p:spPr bwMode="auto">
          <a:xfrm>
            <a:off x="1143000" y="2565400"/>
            <a:ext cx="4343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sz="1600">
              <a:solidFill>
                <a:srgbClr val="0A396D"/>
              </a:solidFill>
              <a:latin typeface="Arial" charset="0"/>
            </a:endParaRPr>
          </a:p>
        </p:txBody>
      </p:sp>
      <p:pic>
        <p:nvPicPr>
          <p:cNvPr id="12293" name="Picture 13" descr="wyfrsPORTRAITLogo 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5599113"/>
            <a:ext cx="771525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6" descr="Ascot Terrace 03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0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95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ChangeArrowheads="1"/>
          </p:cNvSpPr>
          <p:nvPr/>
        </p:nvSpPr>
        <p:spPr bwMode="auto">
          <a:xfrm>
            <a:off x="1187450" y="1125538"/>
            <a:ext cx="6858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GB" sz="3600" b="1" i="1">
              <a:solidFill>
                <a:srgbClr val="0A396D"/>
              </a:solidFill>
              <a:latin typeface="Arial" charset="0"/>
            </a:endParaRPr>
          </a:p>
        </p:txBody>
      </p:sp>
      <p:sp>
        <p:nvSpPr>
          <p:cNvPr id="13315" name="Text Box 7"/>
          <p:cNvSpPr txBox="1">
            <a:spLocks noChangeArrowheads="1"/>
          </p:cNvSpPr>
          <p:nvPr/>
        </p:nvSpPr>
        <p:spPr bwMode="auto">
          <a:xfrm>
            <a:off x="1143000" y="2708275"/>
            <a:ext cx="53340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sz="3200">
              <a:solidFill>
                <a:schemeClr val="bg2"/>
              </a:solidFill>
              <a:latin typeface="Arial" charset="0"/>
            </a:endParaRPr>
          </a:p>
          <a:p>
            <a:pPr eaLnBrk="1" hangingPunct="1">
              <a:lnSpc>
                <a:spcPct val="130000"/>
              </a:lnSpc>
              <a:spcBef>
                <a:spcPct val="50000"/>
              </a:spcBef>
              <a:buFont typeface="Times" pitchFamily="1" charset="0"/>
              <a:buChar char="•"/>
            </a:pPr>
            <a:endParaRPr lang="en-US" sz="1400">
              <a:solidFill>
                <a:schemeClr val="bg2"/>
              </a:solidFill>
              <a:latin typeface="Arial" charset="0"/>
            </a:endParaRPr>
          </a:p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endParaRPr lang="en-US" sz="120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13316" name="Picture 9" descr="wyfrsPORTRAITLogo 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99113"/>
            <a:ext cx="771525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1" descr="ATF 00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26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2451100" y="5824538"/>
            <a:ext cx="42418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 i="1">
                <a:solidFill>
                  <a:srgbClr val="0A396D"/>
                </a:solidFill>
                <a:latin typeface="Arial" charset="0"/>
              </a:rPr>
              <a:t>Would you like to live here?</a:t>
            </a:r>
            <a:endParaRPr lang="en-GB"/>
          </a:p>
        </p:txBody>
      </p:sp>
      <p:sp>
        <p:nvSpPr>
          <p:cNvPr id="8" name="Left Arrow 7"/>
          <p:cNvSpPr/>
          <p:nvPr/>
        </p:nvSpPr>
        <p:spPr>
          <a:xfrm>
            <a:off x="1714500" y="1143000"/>
            <a:ext cx="1285875" cy="50006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73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52513"/>
            <a:ext cx="7772400" cy="1081087"/>
          </a:xfrm>
        </p:spPr>
        <p:txBody>
          <a:bodyPr/>
          <a:lstStyle/>
          <a:p>
            <a:pPr algn="l" eaLnBrk="1" hangingPunct="1"/>
            <a:r>
              <a:rPr lang="en-GB" sz="3600" b="1" i="1">
                <a:solidFill>
                  <a:srgbClr val="0A396D"/>
                </a:solidFill>
                <a:latin typeface="Arial" charset="0"/>
              </a:rPr>
              <a:t>Impact on the community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565400"/>
            <a:ext cx="7772400" cy="3530600"/>
          </a:xfrm>
        </p:spPr>
        <p:txBody>
          <a:bodyPr/>
          <a:lstStyle/>
          <a:p>
            <a:pPr eaLnBrk="1" hangingPunct="1"/>
            <a:r>
              <a:rPr lang="en-GB" sz="2400" dirty="0">
                <a:solidFill>
                  <a:schemeClr val="tx1"/>
                </a:solidFill>
                <a:latin typeface="Arial" charset="0"/>
              </a:rPr>
              <a:t>Area appearance</a:t>
            </a:r>
          </a:p>
          <a:p>
            <a:pPr eaLnBrk="1" hangingPunct="1">
              <a:buFontTx/>
              <a:buNone/>
            </a:pPr>
            <a:endParaRPr lang="en-GB" sz="2400" dirty="0">
              <a:solidFill>
                <a:schemeClr val="tx1"/>
              </a:solidFill>
              <a:latin typeface="Arial" charset="0"/>
            </a:endParaRPr>
          </a:p>
          <a:p>
            <a:pPr eaLnBrk="1" hangingPunct="1"/>
            <a:r>
              <a:rPr lang="en-GB" sz="2400" dirty="0">
                <a:solidFill>
                  <a:schemeClr val="tx1"/>
                </a:solidFill>
                <a:latin typeface="Arial" charset="0"/>
              </a:rPr>
              <a:t>Environment</a:t>
            </a:r>
          </a:p>
          <a:p>
            <a:pPr eaLnBrk="1" hangingPunct="1">
              <a:buFontTx/>
              <a:buNone/>
            </a:pPr>
            <a:endParaRPr lang="en-GB" sz="2400" dirty="0">
              <a:solidFill>
                <a:schemeClr val="tx1"/>
              </a:solidFill>
              <a:latin typeface="Arial" charset="0"/>
            </a:endParaRPr>
          </a:p>
          <a:p>
            <a:pPr eaLnBrk="1" hangingPunct="1"/>
            <a:r>
              <a:rPr lang="en-GB" sz="2400" dirty="0">
                <a:solidFill>
                  <a:schemeClr val="tx1"/>
                </a:solidFill>
                <a:latin typeface="Arial" charset="0"/>
              </a:rPr>
              <a:t>Bad reputation</a:t>
            </a:r>
          </a:p>
          <a:p>
            <a:pPr eaLnBrk="1" hangingPunct="1">
              <a:buFontTx/>
              <a:buNone/>
            </a:pPr>
            <a:endParaRPr lang="en-GB" sz="2400" dirty="0">
              <a:solidFill>
                <a:schemeClr val="tx1"/>
              </a:solidFill>
              <a:latin typeface="Arial" charset="0"/>
            </a:endParaRPr>
          </a:p>
          <a:p>
            <a:pPr eaLnBrk="1" hangingPunct="1"/>
            <a:r>
              <a:rPr lang="en-GB" sz="2400" dirty="0">
                <a:solidFill>
                  <a:schemeClr val="tx1"/>
                </a:solidFill>
                <a:latin typeface="Arial" charset="0"/>
              </a:rPr>
              <a:t>Fear of crime</a:t>
            </a:r>
          </a:p>
        </p:txBody>
      </p:sp>
    </p:spTree>
    <p:extLst>
      <p:ext uri="{BB962C8B-B14F-4D97-AF65-F5344CB8AC3E}">
        <p14:creationId xmlns:p14="http://schemas.microsoft.com/office/powerpoint/2010/main" val="317046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YFRS Presentation">
  <a:themeElements>
    <a:clrScheme name="WYFRS">
      <a:dk1>
        <a:srgbClr val="293E6B"/>
      </a:dk1>
      <a:lt1>
        <a:sysClr val="window" lastClr="FFFFFF"/>
      </a:lt1>
      <a:dk2>
        <a:srgbClr val="000000"/>
      </a:dk2>
      <a:lt2>
        <a:srgbClr val="F8F8F8"/>
      </a:lt2>
      <a:accent1>
        <a:srgbClr val="293E6B"/>
      </a:accent1>
      <a:accent2>
        <a:srgbClr val="FEE000"/>
      </a:accent2>
      <a:accent3>
        <a:srgbClr val="969696"/>
      </a:accent3>
      <a:accent4>
        <a:srgbClr val="FEE000"/>
      </a:accent4>
      <a:accent5>
        <a:srgbClr val="A2A5A4"/>
      </a:accent5>
      <a:accent6>
        <a:srgbClr val="293E6B"/>
      </a:accent6>
      <a:hlink>
        <a:srgbClr val="293E6B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73FA829E02BD4EA467ED83808E7378" ma:contentTypeVersion="3" ma:contentTypeDescription="Create a new document." ma:contentTypeScope="" ma:versionID="4c35caf6c891d7eb3eba4373ae8c8cce">
  <xsd:schema xmlns:xsd="http://www.w3.org/2001/XMLSchema" xmlns:xs="http://www.w3.org/2001/XMLSchema" xmlns:p="http://schemas.microsoft.com/office/2006/metadata/properties" xmlns:ns2="f57f42db-038f-47fe-8f0e-e58a7eaff566" xmlns:ns3="51e1c5da-9b98-4f9f-8755-b4d4742b5600" targetNamespace="http://schemas.microsoft.com/office/2006/metadata/properties" ma:root="true" ma:fieldsID="be33d8878559b36434e06d8a7f1fe6fa" ns2:_="" ns3:_="">
    <xsd:import namespace="f57f42db-038f-47fe-8f0e-e58a7eaff566"/>
    <xsd:import namespace="51e1c5da-9b98-4f9f-8755-b4d4742b5600"/>
    <xsd:element name="properties">
      <xsd:complexType>
        <xsd:sequence>
          <xsd:element name="documentManagement">
            <xsd:complexType>
              <xsd:all>
                <xsd:element ref="ns2:Category" minOccurs="0"/>
                <xsd:element ref="ns3:SharedWithUsers" minOccurs="0"/>
                <xsd:element ref="ns2:Internal_x002f_External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7f42db-038f-47fe-8f0e-e58a7eaff566" elementFormDefault="qualified">
    <xsd:import namespace="http://schemas.microsoft.com/office/2006/documentManagement/types"/>
    <xsd:import namespace="http://schemas.microsoft.com/office/infopath/2007/PartnerControls"/>
    <xsd:element name="Category" ma:index="8" nillable="true" ma:displayName="Category" ma:format="Dropdown" ma:internalName="Category">
      <xsd:simpleType>
        <xsd:restriction base="dms:Choice">
          <xsd:enumeration value="Arson"/>
          <xsd:enumeration value="Bonfire and Fireworks"/>
          <xsd:enumeration value="Covid-19 Resources"/>
          <xsd:enumeration value="Data Protection"/>
          <xsd:enumeration value="Dementia"/>
          <xsd:enumeration value="Drugs and Alcohol"/>
          <xsd:enumeration value="General"/>
          <xsd:enumeration value="Great Fire of London"/>
          <xsd:enumeration value="Home Fire Safety"/>
          <xsd:enumeration value="Mental health"/>
          <xsd:enumeration value="Partnerships"/>
          <xsd:enumeration value="Prevention Database &amp; Mobile Working"/>
          <xsd:enumeration value="Road Safety"/>
          <xsd:enumeration value="Safe &amp; Well"/>
          <xsd:enumeration value="Safeguarding"/>
          <xsd:enumeration value="Scout Fire Safety Activity Badge"/>
          <xsd:enumeration value="Smoke Detectors"/>
          <xsd:enumeration value="Water Safety"/>
          <xsd:enumeration value="WM Support"/>
        </xsd:restriction>
      </xsd:simpleType>
    </xsd:element>
    <xsd:element name="Internal_x002f_External" ma:index="10" ma:displayName="Internal/External" ma:format="Dropdown" ma:internalName="Internal_x002f_External">
      <xsd:simpleType>
        <xsd:restriction base="dms:Choice">
          <xsd:enumeration value="Internal Staff Training"/>
          <xsd:enumeration value="External Education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e1c5da-9b98-4f9f-8755-b4d4742b5600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f57f42db-038f-47fe-8f0e-e58a7eaff566">Bonfire and Fireworks</Category>
    <Internal_x002f_External xmlns="f57f42db-038f-47fe-8f0e-e58a7eaff566">External Education</Internal_x002f_External>
  </documentManagement>
</p:properties>
</file>

<file path=customXml/itemProps1.xml><?xml version="1.0" encoding="utf-8"?>
<ds:datastoreItem xmlns:ds="http://schemas.openxmlformats.org/officeDocument/2006/customXml" ds:itemID="{6DB86526-A729-42A1-98BC-E0C0015F133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768EBDD-D1B2-4FB9-9D2B-DA6536658F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7f42db-038f-47fe-8f0e-e58a7eaff566"/>
    <ds:schemaRef ds:uri="51e1c5da-9b98-4f9f-8755-b4d4742b56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9863A0A-EE9E-4091-979B-BA6FBA9B2FBD}">
  <ds:schemaRefs>
    <ds:schemaRef ds:uri="http://schemas.microsoft.com/office/2006/metadata/properties"/>
    <ds:schemaRef ds:uri="http://schemas.microsoft.com/office/infopath/2007/PartnerControls"/>
    <ds:schemaRef ds:uri="f57f42db-038f-47fe-8f0e-e58a7eaff56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WYFRS%20Presentation</Template>
  <TotalTime>17</TotalTime>
  <Words>410</Words>
  <Application>Microsoft Office PowerPoint</Application>
  <PresentationFormat>On-screen Show (4:3)</PresentationFormat>
  <Paragraphs>75</Paragraphs>
  <Slides>20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Century Gothic</vt:lpstr>
      <vt:lpstr>Times</vt:lpstr>
      <vt:lpstr>Times New Roman</vt:lpstr>
      <vt:lpstr>WYFRS Presentation</vt:lpstr>
      <vt:lpstr>Fireworks and Bonfires</vt:lpstr>
      <vt:lpstr>PowerPoint Presentation</vt:lpstr>
      <vt:lpstr>Anti-social behaviour</vt:lpstr>
      <vt:lpstr>Example</vt:lpstr>
      <vt:lpstr>PowerPoint Presentation</vt:lpstr>
      <vt:lpstr>Awareness of others</vt:lpstr>
      <vt:lpstr>PowerPoint Presentation</vt:lpstr>
      <vt:lpstr>PowerPoint Presentation</vt:lpstr>
      <vt:lpstr>Impact on the community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Anti-social behaviour…..an example</vt:lpstr>
      <vt:lpstr>PowerPoint Presentation</vt:lpstr>
      <vt:lpstr>The consequences…..</vt:lpstr>
      <vt:lpstr>PowerPoint Presentation</vt:lpstr>
      <vt:lpstr>What do you think?</vt:lpstr>
      <vt:lpstr>For further advice/information: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Michelle Rhodes</cp:lastModifiedBy>
  <cp:revision>9</cp:revision>
  <dcterms:created xsi:type="dcterms:W3CDTF">2013-10-07T14:14:13Z</dcterms:created>
  <dcterms:modified xsi:type="dcterms:W3CDTF">2021-10-20T15:08:47Z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0x0101007373FA829E02BD4EA467ED83808E7378</vt:lpwstr>
  </property>
  <property fmtid="{D5CDD505-2E9C-101B-9397-08002B2CF9AE}" pid="3" name="_dlc_DocIdItemGuid">
    <vt:lpwstr>c6479c6d-64d7-4ffe-9d09-7adcd85cc676</vt:lpwstr>
  </property>
</Properties>
</file>